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  <p:sldMasterId id="2147483682" r:id="rId2"/>
  </p:sldMasterIdLst>
  <p:notesMasterIdLst>
    <p:notesMasterId r:id="rId14"/>
  </p:notesMasterIdLst>
  <p:handoutMasterIdLst>
    <p:handoutMasterId r:id="rId15"/>
  </p:handoutMasterIdLst>
  <p:sldIdLst>
    <p:sldId id="566" r:id="rId3"/>
    <p:sldId id="744" r:id="rId4"/>
    <p:sldId id="742" r:id="rId5"/>
    <p:sldId id="728" r:id="rId6"/>
    <p:sldId id="729" r:id="rId7"/>
    <p:sldId id="730" r:id="rId8"/>
    <p:sldId id="731" r:id="rId9"/>
    <p:sldId id="741" r:id="rId10"/>
    <p:sldId id="750" r:id="rId11"/>
    <p:sldId id="751" r:id="rId12"/>
    <p:sldId id="740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4400" kern="1200">
        <a:solidFill>
          <a:schemeClr val="tx2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4400" kern="1200">
        <a:solidFill>
          <a:schemeClr val="tx2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4400" kern="1200">
        <a:solidFill>
          <a:schemeClr val="tx2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4400" kern="1200">
        <a:solidFill>
          <a:schemeClr val="tx2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4400" kern="1200">
        <a:solidFill>
          <a:schemeClr val="tx2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99"/>
    <a:srgbClr val="009900"/>
    <a:srgbClr val="FF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8348" autoAdjust="0"/>
  </p:normalViewPr>
  <p:slideViewPr>
    <p:cSldViewPr snapToGrid="0">
      <p:cViewPr>
        <p:scale>
          <a:sx n="75" d="100"/>
          <a:sy n="75" d="100"/>
        </p:scale>
        <p:origin x="-4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714"/>
    </p:cViewPr>
  </p:sorterViewPr>
  <p:notesViewPr>
    <p:cSldViewPr snapToGrid="0">
      <p:cViewPr>
        <p:scale>
          <a:sx n="100" d="100"/>
          <a:sy n="100" d="100"/>
        </p:scale>
        <p:origin x="-3552" y="-96"/>
      </p:cViewPr>
      <p:guideLst>
        <p:guide orient="horz" pos="3025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169589" cy="479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63" tIns="48283" rIns="96563" bIns="48283" numCol="1" anchor="t" anchorCtr="0" compatLnSpc="1">
            <a:prstTxWarp prst="textNoShape">
              <a:avLst/>
            </a:prstTxWarp>
          </a:bodyPr>
          <a:lstStyle>
            <a:lvl1pPr defTabSz="967008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611" y="0"/>
            <a:ext cx="3169589" cy="479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63" tIns="48283" rIns="96563" bIns="48283" numCol="1" anchor="t" anchorCtr="0" compatLnSpc="1">
            <a:prstTxWarp prst="textNoShape">
              <a:avLst/>
            </a:prstTxWarp>
          </a:bodyPr>
          <a:lstStyle>
            <a:lvl1pPr algn="r" defTabSz="967008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121307"/>
            <a:ext cx="3169589" cy="479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63" tIns="48283" rIns="96563" bIns="48283" numCol="1" anchor="b" anchorCtr="0" compatLnSpc="1">
            <a:prstTxWarp prst="textNoShape">
              <a:avLst/>
            </a:prstTxWarp>
          </a:bodyPr>
          <a:lstStyle>
            <a:lvl1pPr defTabSz="967008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611" y="9121307"/>
            <a:ext cx="3169589" cy="479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63" tIns="48283" rIns="96563" bIns="48283" numCol="1" anchor="b" anchorCtr="0" compatLnSpc="1">
            <a:prstTxWarp prst="textNoShape">
              <a:avLst/>
            </a:prstTxWarp>
          </a:bodyPr>
          <a:lstStyle>
            <a:lvl1pPr algn="r" defTabSz="967008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8C915625-634F-43A9-BFAE-F8FF18CA2E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41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169589" cy="479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63" tIns="48283" rIns="96563" bIns="48283" numCol="1" anchor="t" anchorCtr="0" compatLnSpc="1">
            <a:prstTxWarp prst="textNoShape">
              <a:avLst/>
            </a:prstTxWarp>
          </a:bodyPr>
          <a:lstStyle>
            <a:lvl1pPr defTabSz="967008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957" y="0"/>
            <a:ext cx="3169589" cy="479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63" tIns="48283" rIns="96563" bIns="48283" numCol="1" anchor="t" anchorCtr="0" compatLnSpc="1">
            <a:prstTxWarp prst="textNoShape">
              <a:avLst/>
            </a:prstTxWarp>
          </a:bodyPr>
          <a:lstStyle>
            <a:lvl1pPr algn="r" defTabSz="967008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19138"/>
            <a:ext cx="4797425" cy="3598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29537" y="4559835"/>
            <a:ext cx="5856130" cy="4322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63" tIns="48283" rIns="96563" bIns="482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19666"/>
            <a:ext cx="3169589" cy="479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63" tIns="48283" rIns="96563" bIns="48283" numCol="1" anchor="b" anchorCtr="0" compatLnSpc="1">
            <a:prstTxWarp prst="textNoShape">
              <a:avLst/>
            </a:prstTxWarp>
          </a:bodyPr>
          <a:lstStyle>
            <a:lvl1pPr defTabSz="967008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957" y="9119666"/>
            <a:ext cx="3169589" cy="479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63" tIns="48283" rIns="96563" bIns="48283" numCol="1" anchor="b" anchorCtr="0" compatLnSpc="1">
            <a:prstTxWarp prst="textNoShape">
              <a:avLst/>
            </a:prstTxWarp>
          </a:bodyPr>
          <a:lstStyle>
            <a:lvl1pPr algn="r" defTabSz="967008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F6AACC46-C279-443F-B556-4A2B318B4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91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Page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8118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120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Page Title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656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274638"/>
            <a:ext cx="8542422" cy="1143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Page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35403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9"/>
            <a:ext cx="2057400" cy="5672506"/>
          </a:xfrm>
          <a:prstGeom prst="rect">
            <a:avLst/>
          </a:prstGeom>
        </p:spPr>
        <p:txBody>
          <a:bodyPr vert="eaVert"/>
          <a:lstStyle>
            <a:lvl1pPr>
              <a:defRPr b="1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Page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9"/>
            <a:ext cx="6019800" cy="5665418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274638"/>
            <a:ext cx="8542422" cy="1143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Page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72269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72269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274638"/>
            <a:ext cx="8542422" cy="1143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Page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6112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itl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274638"/>
            <a:ext cx="8542422" cy="675204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Page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68208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957370"/>
            <a:ext cx="8363666" cy="4657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1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 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274638"/>
            <a:ext cx="8542422" cy="1143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Page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61121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68209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itles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274638"/>
            <a:ext cx="8542422" cy="66811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Page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61121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68209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957370"/>
            <a:ext cx="8363666" cy="4657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1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274638"/>
            <a:ext cx="8542422" cy="1143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Page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72269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72269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on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274638"/>
            <a:ext cx="8542422" cy="1143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Page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mainBKGwmrc1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64096"/>
          </a:xfrm>
          <a:prstGeom prst="rect">
            <a:avLst/>
          </a:prstGeom>
        </p:spPr>
      </p:pic>
      <p:sp>
        <p:nvSpPr>
          <p:cNvPr id="10" name="Text Box 18"/>
          <p:cNvSpPr txBox="1">
            <a:spLocks noChangeArrowheads="1"/>
          </p:cNvSpPr>
          <p:nvPr userDrawn="1"/>
        </p:nvSpPr>
        <p:spPr bwMode="auto">
          <a:xfrm>
            <a:off x="20946" y="6304823"/>
            <a:ext cx="77619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buFontTx/>
              <a:buNone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Pre-Submittal Conference</a:t>
            </a:r>
            <a:endParaRPr lang="en-US" sz="2400" b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sp>
        <p:nvSpPr>
          <p:cNvPr id="12" name="Title Placeholder 1"/>
          <p:cNvSpPr txBox="1">
            <a:spLocks/>
          </p:cNvSpPr>
          <p:nvPr userDrawn="1"/>
        </p:nvSpPr>
        <p:spPr>
          <a:xfrm>
            <a:off x="339382" y="0"/>
            <a:ext cx="8464551" cy="169277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Comprehensive Cost of Service and Rate Design Study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6895301" y="5555623"/>
            <a:ext cx="2116077" cy="191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July 1, 2013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 userDrawn="1"/>
        </p:nvSpPr>
        <p:spPr bwMode="auto">
          <a:xfrm>
            <a:off x="321087" y="2997895"/>
            <a:ext cx="5357183" cy="34458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sz="2200" b="1" dirty="0" smtClean="0">
                <a:solidFill>
                  <a:schemeClr val="accent6"/>
                </a:solidFill>
                <a:latin typeface="+mn-lt"/>
              </a:rPr>
              <a:t> 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704" r:id="rId2"/>
  </p:sldLayoutIdLst>
  <p:hf hdr="0" ftr="0"/>
  <p:txStyles>
    <p:titleStyle>
      <a:lvl1pPr algn="r" defTabSz="914400" rtl="0" eaLnBrk="1" latinLnBrk="0" hangingPunct="1">
        <a:spcBef>
          <a:spcPct val="0"/>
        </a:spcBef>
        <a:buNone/>
        <a:defRPr sz="4000" kern="1200" baseline="0">
          <a:solidFill>
            <a:schemeClr val="bg1"/>
          </a:solidFill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ainFooterwmrc-02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708"/>
            <a:ext cx="9144000" cy="6857292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7566485" y="83762"/>
            <a:ext cx="1577515" cy="237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noProof="0" dirty="0" smtClean="0">
                <a:latin typeface="Calibri" pitchFamily="34" charset="0"/>
              </a:rPr>
              <a:t>July 1, 2013</a:t>
            </a:r>
            <a:endParaRPr lang="en-US" sz="1200" b="1" noProof="0" dirty="0">
              <a:latin typeface="Calibri" pitchFamily="34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 userDrawn="1"/>
        </p:nvSpPr>
        <p:spPr bwMode="auto">
          <a:xfrm>
            <a:off x="170444" y="6402035"/>
            <a:ext cx="693535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kern="1200" noProof="0" dirty="0" smtClean="0">
                <a:solidFill>
                  <a:schemeClr val="bg1">
                    <a:lumMod val="50000"/>
                  </a:schemeClr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innerShdw blurRad="114300">
                    <a:prstClr val="black"/>
                  </a:innerShdw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+mn-ea"/>
                <a:cs typeface="+mn-cs"/>
              </a:rPr>
              <a:t>Comprehensive</a:t>
            </a:r>
            <a:r>
              <a:rPr lang="en-US" sz="2200" b="1" kern="1200" baseline="0" noProof="0" dirty="0" smtClean="0">
                <a:solidFill>
                  <a:schemeClr val="bg1">
                    <a:lumMod val="50000"/>
                  </a:schemeClr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innerShdw blurRad="114300">
                    <a:prstClr val="black"/>
                  </a:innerShdw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+mn-ea"/>
                <a:cs typeface="+mn-cs"/>
              </a:rPr>
              <a:t> Cost of Service and Rate Design Study</a:t>
            </a:r>
            <a:endParaRPr lang="en-US" sz="2200" b="1" kern="1200" noProof="0" dirty="0" smtClean="0">
              <a:solidFill>
                <a:schemeClr val="bg1">
                  <a:lumMod val="50000"/>
                </a:schemeClr>
              </a:solidFill>
              <a:effectLst>
                <a:glow rad="101600">
                  <a:schemeClr val="bg1">
                    <a:lumMod val="95000"/>
                    <a:alpha val="60000"/>
                  </a:schemeClr>
                </a:glow>
                <a:innerShdw blurRad="114300">
                  <a:prstClr val="black"/>
                </a:innerShdw>
                <a:reflection blurRad="6350" stA="55000" endA="300" endPos="45500" dir="5400000" sy="-100000" algn="bl" rotWithShape="0"/>
              </a:effectLst>
              <a:latin typeface="Calibri" pitchFamily="34" charset="0"/>
              <a:ea typeface="+mn-ea"/>
              <a:cs typeface="+mn-cs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sz="1800" b="1" dirty="0">
              <a:solidFill>
                <a:schemeClr val="bg1">
                  <a:lumMod val="50000"/>
                </a:schemeClr>
              </a:solidFill>
              <a:effectLst>
                <a:glow rad="101600">
                  <a:schemeClr val="bg1">
                    <a:lumMod val="95000"/>
                    <a:alpha val="60000"/>
                  </a:schemeClr>
                </a:glow>
                <a:innerShdw blurRad="114300">
                  <a:prstClr val="black"/>
                </a:inn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17" name="Rectangle 10"/>
          <p:cNvSpPr>
            <a:spLocks noChangeArrowheads="1"/>
          </p:cNvSpPr>
          <p:nvPr userDrawn="1"/>
        </p:nvSpPr>
        <p:spPr bwMode="auto">
          <a:xfrm>
            <a:off x="6784708" y="6243744"/>
            <a:ext cx="903471" cy="216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Page </a:t>
            </a:r>
            <a:fld id="{F31E7ECC-B9C9-4914-948A-880332F23CFE}" type="slidenum">
              <a:rPr lang="en-US" sz="1200" b="1" smtClean="0">
                <a:solidFill>
                  <a:schemeClr val="bg1"/>
                </a:solidFill>
                <a:latin typeface="Arial" charset="0"/>
              </a:rPr>
              <a:pPr algn="l">
                <a:spcBef>
                  <a:spcPct val="0"/>
                </a:spcBef>
                <a:buFontTx/>
                <a:buNone/>
              </a:pPr>
              <a:t>‹#›</a:t>
            </a:fld>
            <a:r>
              <a:rPr lang="en-US" sz="1200" b="1" dirty="0" smtClean="0">
                <a:solidFill>
                  <a:schemeClr val="bg1"/>
                </a:solidFill>
                <a:latin typeface="Arial" charset="0"/>
              </a:rPr>
              <a:t> </a:t>
            </a:r>
            <a:endParaRPr lang="en-US" sz="12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702" r:id="rId2"/>
    <p:sldLayoutId id="2147483686" r:id="rId3"/>
    <p:sldLayoutId id="2147483703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000" kern="1200" baseline="0">
          <a:solidFill>
            <a:srgbClr val="000099"/>
          </a:solidFill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Schedule – cont.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23" y="1399778"/>
            <a:ext cx="8619533" cy="4626267"/>
          </a:xfrm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2514600" algn="l"/>
                <a:tab pos="4114800" algn="l"/>
                <a:tab pos="7264400" algn="r"/>
              </a:tabLst>
            </a:pPr>
            <a:r>
              <a:rPr lang="en-US" sz="2800" dirty="0"/>
              <a:t>RAC Meeting - SAWS issues and challenges </a:t>
            </a:r>
            <a:r>
              <a:rPr lang="en-US" sz="2000" dirty="0"/>
              <a:t>– Dec 2013</a:t>
            </a:r>
          </a:p>
          <a:p>
            <a:pPr marL="228600" indent="-22860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2514600" algn="l"/>
                <a:tab pos="4114800" algn="l"/>
                <a:tab pos="7264400" algn="r"/>
              </a:tabLst>
            </a:pPr>
            <a:r>
              <a:rPr lang="en-US" sz="2800" dirty="0" smtClean="0"/>
              <a:t>City Council Rate Study Priorities Input </a:t>
            </a:r>
            <a:r>
              <a:rPr lang="en-US" sz="2000" dirty="0" smtClean="0"/>
              <a:t>– Jan 2014</a:t>
            </a:r>
          </a:p>
          <a:p>
            <a:pPr marL="228600" indent="-22860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2514600" algn="l"/>
                <a:tab pos="4114800" algn="l"/>
                <a:tab pos="7264400" algn="r"/>
              </a:tabLst>
            </a:pPr>
            <a:r>
              <a:rPr lang="en-US" sz="2800" dirty="0" smtClean="0"/>
              <a:t>SAWS Board Rate </a:t>
            </a:r>
            <a:r>
              <a:rPr lang="en-US" sz="2800" dirty="0"/>
              <a:t>Study Priorities Input</a:t>
            </a:r>
            <a:r>
              <a:rPr lang="en-US" sz="2000" dirty="0"/>
              <a:t> – Jan 2014</a:t>
            </a:r>
          </a:p>
          <a:p>
            <a:pPr marL="228600" indent="-22860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2514600" algn="l"/>
                <a:tab pos="4114800" algn="l"/>
                <a:tab pos="7264400" algn="r"/>
              </a:tabLst>
            </a:pPr>
            <a:r>
              <a:rPr lang="en-US" sz="2800" dirty="0" smtClean="0"/>
              <a:t>RAC Meetings – Rates discussions </a:t>
            </a:r>
            <a:r>
              <a:rPr lang="en-US" sz="2000" dirty="0" smtClean="0"/>
              <a:t>– Feb to Sep 2014</a:t>
            </a:r>
          </a:p>
          <a:p>
            <a:pPr marL="228600" indent="-22860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2514600" algn="l"/>
                <a:tab pos="4114800" algn="l"/>
                <a:tab pos="7264400" algn="r"/>
              </a:tabLst>
            </a:pPr>
            <a:r>
              <a:rPr lang="en-US" sz="2800" dirty="0" smtClean="0"/>
              <a:t>Brief SAWS Board about RAC Results </a:t>
            </a:r>
            <a:r>
              <a:rPr lang="en-US" sz="2000" dirty="0" smtClean="0"/>
              <a:t>– Sep 2014</a:t>
            </a:r>
          </a:p>
          <a:p>
            <a:pPr marL="228600" indent="-22860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2514600" algn="l"/>
                <a:tab pos="4114800" algn="l"/>
                <a:tab pos="7264400" algn="r"/>
              </a:tabLst>
            </a:pPr>
            <a:r>
              <a:rPr lang="en-US" sz="2800" dirty="0" smtClean="0"/>
              <a:t>Brief City Council about RAC Results </a:t>
            </a:r>
            <a:r>
              <a:rPr lang="en-US" sz="2000" dirty="0" smtClean="0"/>
              <a:t>– Sep 2014</a:t>
            </a:r>
          </a:p>
          <a:p>
            <a:pPr marL="228600" indent="-22860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2514600" algn="l"/>
                <a:tab pos="4114800" algn="l"/>
                <a:tab pos="7264400" algn="r"/>
              </a:tabLst>
            </a:pPr>
            <a:r>
              <a:rPr lang="en-US" sz="2800" dirty="0" smtClean="0"/>
              <a:t>SAWS Board considers new Rate Structure </a:t>
            </a:r>
            <a:r>
              <a:rPr lang="en-US" sz="2000" dirty="0" smtClean="0"/>
              <a:t>– Oct 2014 </a:t>
            </a:r>
          </a:p>
          <a:p>
            <a:pPr marL="228600" indent="-22860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2514600" algn="l"/>
                <a:tab pos="4114800" algn="l"/>
                <a:tab pos="7264400" algn="r"/>
              </a:tabLst>
            </a:pPr>
            <a:r>
              <a:rPr lang="en-US" sz="2800" dirty="0" smtClean="0"/>
              <a:t>City Council considers new Rate Structure </a:t>
            </a:r>
            <a:r>
              <a:rPr lang="en-US" sz="2000" dirty="0" smtClean="0"/>
              <a:t>– Oct 2014 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>
          <a:xfrm>
            <a:off x="457200" y="867430"/>
            <a:ext cx="8363666" cy="465794"/>
          </a:xfrm>
        </p:spPr>
        <p:txBody>
          <a:bodyPr/>
          <a:lstStyle/>
          <a:p>
            <a:r>
              <a:rPr lang="en-US" dirty="0" smtClean="0"/>
              <a:t>Tentative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866584"/>
            <a:ext cx="8763000" cy="5579186"/>
          </a:xfrm>
        </p:spPr>
        <p:txBody>
          <a:bodyPr/>
          <a:lstStyle/>
          <a:p>
            <a:pPr marL="461963" indent="-461963">
              <a:lnSpc>
                <a:spcPct val="90000"/>
              </a:lnSpc>
              <a:spcAft>
                <a:spcPts val="2400"/>
              </a:spcAft>
            </a:pPr>
            <a:r>
              <a:rPr lang="en-US" sz="2400" dirty="0">
                <a:latin typeface="+mn-lt"/>
                <a:cs typeface="Times New Roman" pitchFamily="18" charset="0"/>
              </a:rPr>
              <a:t>The purpose of the rate design study is to provide SAWS with information regarding the rate structure for water delivery, water resource development, recycled water, and </a:t>
            </a:r>
            <a:r>
              <a:rPr lang="en-US" sz="2400" dirty="0" smtClean="0">
                <a:latin typeface="+mn-lt"/>
                <a:cs typeface="Times New Roman" pitchFamily="18" charset="0"/>
              </a:rPr>
              <a:t>wastewater</a:t>
            </a:r>
          </a:p>
          <a:p>
            <a:pPr marL="461963" indent="-461963">
              <a:lnSpc>
                <a:spcPct val="90000"/>
              </a:lnSpc>
              <a:spcAft>
                <a:spcPts val="2400"/>
              </a:spcAft>
            </a:pPr>
            <a:r>
              <a:rPr lang="en-US" sz="2400" dirty="0" smtClean="0">
                <a:latin typeface="+mn-lt"/>
                <a:cs typeface="Times New Roman" pitchFamily="18" charset="0"/>
              </a:rPr>
              <a:t>Review by Rate Advisory Committee (RAC) comprised of ten citizens nominated by City Council with five SAWS Board-appointed at-large community members; the committee will:</a:t>
            </a:r>
            <a:endParaRPr lang="en-US" sz="2400" dirty="0">
              <a:latin typeface="+mn-lt"/>
              <a:cs typeface="Times New Roman" pitchFamily="18" charset="0"/>
            </a:endParaRPr>
          </a:p>
          <a:p>
            <a:pPr marL="862013" lvl="1" indent="-461963">
              <a:spcBef>
                <a:spcPts val="600"/>
              </a:spcBef>
              <a:spcAft>
                <a:spcPts val="2400"/>
              </a:spcAft>
            </a:pPr>
            <a:r>
              <a:rPr lang="en-US" sz="2200" dirty="0" smtClean="0">
                <a:latin typeface="+mn-lt"/>
                <a:cs typeface="Times New Roman" pitchFamily="18" charset="0"/>
              </a:rPr>
              <a:t>Review</a:t>
            </a:r>
            <a:r>
              <a:rPr lang="en-US" sz="2200" dirty="0">
                <a:latin typeface="+mn-lt"/>
                <a:cs typeface="Times New Roman" pitchFamily="18" charset="0"/>
              </a:rPr>
              <a:t>, discuss, and analyze rate structure, fee structure, and </a:t>
            </a:r>
            <a:r>
              <a:rPr lang="en-US" sz="2200" dirty="0" smtClean="0">
                <a:latin typeface="+mn-lt"/>
                <a:cs typeface="Times New Roman" pitchFamily="18" charset="0"/>
              </a:rPr>
              <a:t>charges in public meetings</a:t>
            </a:r>
          </a:p>
          <a:p>
            <a:pPr marL="862013" lvl="1" indent="-461963">
              <a:spcBef>
                <a:spcPts val="600"/>
              </a:spcBef>
              <a:spcAft>
                <a:spcPts val="2400"/>
              </a:spcAft>
            </a:pPr>
            <a:r>
              <a:rPr lang="en-US" sz="2200" dirty="0" smtClean="0">
                <a:latin typeface="+mn-lt"/>
                <a:cs typeface="Times New Roman" pitchFamily="18" charset="0"/>
              </a:rPr>
              <a:t>Assist </a:t>
            </a:r>
            <a:r>
              <a:rPr lang="en-US" sz="2200" dirty="0">
                <a:latin typeface="+mn-lt"/>
                <a:cs typeface="Times New Roman" pitchFamily="18" charset="0"/>
              </a:rPr>
              <a:t>staff in selection of Rate Study Consultant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 dirty="0">
                <a:latin typeface="Arial Black" pitchFamily="34" charset="0"/>
                <a:cs typeface="Calibri" pitchFamily="34" charset="0"/>
              </a:rPr>
              <a:t>Purpose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42422" cy="628188"/>
          </a:xfrm>
        </p:spPr>
        <p:txBody>
          <a:bodyPr/>
          <a:lstStyle/>
          <a:p>
            <a:r>
              <a:rPr lang="en-US" sz="3600" dirty="0" smtClean="0">
                <a:latin typeface="Arial Black" pitchFamily="34" charset="0"/>
                <a:cs typeface="Times New Roman" pitchFamily="18" charset="0"/>
              </a:rPr>
              <a:t>Rate Advisory Committee(RAC)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03426"/>
            <a:ext cx="8229600" cy="1386074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None/>
            </a:pPr>
            <a:r>
              <a:rPr lang="en-US" dirty="0" smtClean="0">
                <a:latin typeface="+mn-lt"/>
                <a:cs typeface="Times New Roman" pitchFamily="18" charset="0"/>
              </a:rPr>
              <a:t>Members would represent different parts of our customer base</a:t>
            </a:r>
            <a:r>
              <a:rPr lang="en-US" sz="2800" dirty="0" smtClean="0">
                <a:latin typeface="+mn-lt"/>
                <a:cs typeface="Times New Roman" pitchFamily="18" charset="0"/>
              </a:rPr>
              <a:t> </a:t>
            </a:r>
          </a:p>
          <a:p>
            <a:pPr marL="231775" indent="-231775"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en-US" sz="2800" dirty="0" smtClean="0">
                <a:latin typeface="+mn-lt"/>
                <a:cs typeface="Times New Roman" pitchFamily="18" charset="0"/>
              </a:rPr>
              <a:t>Examples:</a:t>
            </a:r>
            <a:r>
              <a:rPr lang="en-US" sz="2400" dirty="0" smtClean="0">
                <a:latin typeface="+mn-lt"/>
                <a:cs typeface="Times New Roman" pitchFamily="18" charset="0"/>
              </a:rPr>
              <a:t>  </a:t>
            </a:r>
          </a:p>
          <a:p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3"/>
          </p:nvPr>
        </p:nvSpPr>
        <p:spPr>
          <a:xfrm>
            <a:off x="457200" y="760598"/>
            <a:ext cx="8363666" cy="465794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  <a:cs typeface="Times New Roman" pitchFamily="18" charset="0"/>
              </a:rPr>
              <a:t>Structure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0028" y="2754776"/>
            <a:ext cx="4504488" cy="3942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188" indent="-230188">
              <a:lnSpc>
                <a:spcPct val="90000"/>
              </a:lnSpc>
              <a:spcBef>
                <a:spcPts val="600"/>
              </a:spcBef>
              <a:spcAft>
                <a:spcPct val="30000"/>
              </a:spcAft>
              <a:buFont typeface="Verdana" pitchFamily="34" charset="0"/>
              <a:buChar char="–"/>
            </a:pPr>
            <a:r>
              <a:rPr lang="en-US" sz="24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Council Districts</a:t>
            </a:r>
          </a:p>
          <a:p>
            <a:pPr marL="230188" indent="-230188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Verdana" pitchFamily="34" charset="0"/>
              <a:buChar char="–"/>
            </a:pPr>
            <a:r>
              <a:rPr lang="en-US" sz="24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Neighborhood Association</a:t>
            </a:r>
          </a:p>
          <a:p>
            <a:pPr marL="230188" indent="-230188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Verdana" pitchFamily="34" charset="0"/>
              <a:buChar char="–"/>
            </a:pPr>
            <a:r>
              <a:rPr lang="en-US" sz="24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Business Leader/Chamber</a:t>
            </a:r>
          </a:p>
          <a:p>
            <a:pPr marL="230188" indent="-230188">
              <a:lnSpc>
                <a:spcPct val="70000"/>
              </a:lnSpc>
              <a:spcBef>
                <a:spcPts val="600"/>
              </a:spcBef>
              <a:spcAft>
                <a:spcPct val="30000"/>
              </a:spcAft>
              <a:buFont typeface="Verdana" pitchFamily="34" charset="0"/>
              <a:buChar char="–"/>
            </a:pPr>
            <a:r>
              <a:rPr lang="en-US" sz="24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High User</a:t>
            </a:r>
          </a:p>
          <a:p>
            <a:pPr marL="230188" indent="-230188">
              <a:lnSpc>
                <a:spcPct val="70000"/>
              </a:lnSpc>
              <a:spcBef>
                <a:spcPts val="600"/>
              </a:spcBef>
              <a:spcAft>
                <a:spcPct val="30000"/>
              </a:spcAft>
              <a:buFont typeface="Verdana" pitchFamily="34" charset="0"/>
              <a:buChar char="–"/>
            </a:pPr>
            <a:r>
              <a:rPr lang="en-US" sz="24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Developer / Economic Development</a:t>
            </a:r>
          </a:p>
          <a:p>
            <a:pPr marL="230188" indent="-230188">
              <a:lnSpc>
                <a:spcPct val="70000"/>
              </a:lnSpc>
              <a:spcBef>
                <a:spcPts val="600"/>
              </a:spcBef>
              <a:spcAft>
                <a:spcPct val="30000"/>
              </a:spcAft>
              <a:buFont typeface="Verdana" pitchFamily="34" charset="0"/>
              <a:buChar char="–"/>
            </a:pPr>
            <a:r>
              <a:rPr lang="en-US" sz="24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Academics / Religious</a:t>
            </a:r>
          </a:p>
          <a:p>
            <a:endParaRPr lang="en-US" sz="48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9137" y="2754776"/>
            <a:ext cx="4504488" cy="371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188" indent="-230188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Verdana" pitchFamily="34" charset="0"/>
              <a:buChar char="–"/>
            </a:pPr>
            <a:r>
              <a:rPr lang="en-US" sz="24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Industrial (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SAMA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)</a:t>
            </a:r>
          </a:p>
          <a:p>
            <a:pPr marL="230188" indent="-230188"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  <a:buFont typeface="Verdana" pitchFamily="34" charset="0"/>
              <a:buChar char="–"/>
            </a:pPr>
            <a:r>
              <a:rPr lang="en-US" sz="24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Apartment/Multi Family</a:t>
            </a:r>
          </a:p>
          <a:p>
            <a:pPr marL="230188" indent="-230188"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  <a:buFont typeface="Verdana" pitchFamily="34" charset="0"/>
              <a:buChar char="–"/>
            </a:pPr>
            <a:r>
              <a:rPr lang="en-US" sz="24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Environmentalist</a:t>
            </a:r>
          </a:p>
          <a:p>
            <a:pPr marL="230188" indent="-230188"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  <a:buFont typeface="Verdana" pitchFamily="34" charset="0"/>
              <a:buChar char="–"/>
            </a:pPr>
            <a:r>
              <a:rPr lang="en-US" sz="24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Community Activist </a:t>
            </a:r>
          </a:p>
          <a:p>
            <a:pPr marL="230188" indent="-230188"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  <a:buFont typeface="Verdana" pitchFamily="34" charset="0"/>
              <a:buChar char="–"/>
            </a:pPr>
            <a:r>
              <a:rPr lang="en-US" sz="24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At Large – Outside City Limits</a:t>
            </a:r>
          </a:p>
          <a:p>
            <a:pPr marL="230188" indent="-230188"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  <a:buFont typeface="Verdana" pitchFamily="34" charset="0"/>
              <a:buChar char="–"/>
            </a:pPr>
            <a:r>
              <a:rPr lang="en-US" sz="24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Affordability Customers</a:t>
            </a:r>
          </a:p>
          <a:p>
            <a:endParaRPr lang="en-US" sz="4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53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58815" y="891064"/>
            <a:ext cx="8588415" cy="5314864"/>
          </a:xfrm>
        </p:spPr>
        <p:txBody>
          <a:bodyPr/>
          <a:lstStyle/>
          <a:p>
            <a:pPr marL="855663" indent="-461963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Major Issues to be addressed:</a:t>
            </a:r>
          </a:p>
          <a:p>
            <a:pPr marL="855663" indent="-461963">
              <a:spcBef>
                <a:spcPts val="600"/>
              </a:spcBef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Overall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rate structure</a:t>
            </a:r>
          </a:p>
          <a:p>
            <a:pPr marL="855663" indent="-461963">
              <a:spcBef>
                <a:spcPts val="600"/>
              </a:spcBef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Integration of SAWS and District Special Project (DSP – former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BexarMet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) water rate structures</a:t>
            </a:r>
          </a:p>
          <a:p>
            <a:pPr marL="855663" indent="-461963">
              <a:spcBef>
                <a:spcPts val="600"/>
              </a:spcBef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Rate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development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- Cost of service</a:t>
            </a: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marL="855663" indent="-461963">
              <a:spcBef>
                <a:spcPts val="600"/>
              </a:spcBef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Wholesale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customers (water supply/ wastewater) </a:t>
            </a:r>
          </a:p>
          <a:p>
            <a:pPr marL="855663" indent="-461963">
              <a:spcBef>
                <a:spcPts val="600"/>
              </a:spcBef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ICL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OCL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rate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differential</a:t>
            </a:r>
          </a:p>
          <a:p>
            <a:pPr marL="855663" indent="-461963">
              <a:spcBef>
                <a:spcPts val="600"/>
              </a:spcBef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Recycle Rates</a:t>
            </a:r>
          </a:p>
          <a:p>
            <a:pPr marL="855663" indent="-461963">
              <a:spcBef>
                <a:spcPts val="600"/>
              </a:spcBef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Apartment Rate Class</a:t>
            </a:r>
          </a:p>
          <a:p>
            <a:pPr marL="855663" indent="-461963">
              <a:spcBef>
                <a:spcPts val="600"/>
              </a:spcBef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Sewer Surcharge</a:t>
            </a:r>
          </a:p>
          <a:p>
            <a:pPr marL="855663" indent="-461963">
              <a:spcBef>
                <a:spcPts val="600"/>
              </a:spcBef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Affordability Program</a:t>
            </a:r>
          </a:p>
          <a:p>
            <a:pPr marL="855663" indent="-461963">
              <a:spcBef>
                <a:spcPts val="600"/>
              </a:spcBef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Special Funding process for Sanitary Sewer Overflows (SSO) and Water Management Plan (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WMP)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1855" name="Rectangle 15"/>
          <p:cNvSpPr>
            <a:spLocks noGrp="1" noChangeArrowheads="1"/>
          </p:cNvSpPr>
          <p:nvPr>
            <p:ph type="title"/>
          </p:nvPr>
        </p:nvSpPr>
        <p:spPr>
          <a:xfrm>
            <a:off x="457199" y="251489"/>
            <a:ext cx="8542422" cy="674486"/>
          </a:xfrm>
          <a:noFill/>
          <a:ln/>
        </p:spPr>
        <p:txBody>
          <a:bodyPr/>
          <a:lstStyle/>
          <a:p>
            <a:r>
              <a:rPr lang="en-US" sz="3600" dirty="0">
                <a:latin typeface="Arial Black" pitchFamily="34" charset="0"/>
                <a:cs typeface="Times New Roman" pitchFamily="18" charset="0"/>
              </a:rPr>
              <a:t>Proposed Rate Analysis </a:t>
            </a:r>
            <a:r>
              <a:rPr lang="en-US" sz="3600" dirty="0" smtClean="0">
                <a:latin typeface="Arial Black" pitchFamily="34" charset="0"/>
                <a:cs typeface="Times New Roman" pitchFamily="18" charset="0"/>
              </a:rPr>
              <a:t> </a:t>
            </a:r>
            <a:endParaRPr lang="en-US" sz="3600" b="0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Text Box 2"/>
          <p:cNvSpPr txBox="1">
            <a:spLocks noChangeArrowheads="1"/>
          </p:cNvSpPr>
          <p:nvPr/>
        </p:nvSpPr>
        <p:spPr bwMode="auto">
          <a:xfrm>
            <a:off x="152400" y="1115013"/>
            <a:ext cx="868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None/>
            </a:pPr>
            <a:r>
              <a:rPr lang="en-US" sz="2000" dirty="0">
                <a:latin typeface="+mn-lt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Water Delivery </a:t>
            </a:r>
            <a:r>
              <a:rPr lang="en-US" sz="3200" dirty="0">
                <a:solidFill>
                  <a:schemeClr val="tx1"/>
                </a:solidFill>
                <a:latin typeface="+mn-lt"/>
                <a:cs typeface="Arial" charset="0"/>
              </a:rPr>
              <a:t>Issues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964" y="1747777"/>
            <a:ext cx="8275899" cy="4062712"/>
          </a:xfrm>
        </p:spPr>
        <p:txBody>
          <a:bodyPr/>
          <a:lstStyle/>
          <a:p>
            <a:pPr marL="461963" indent="-461963"/>
            <a:r>
              <a:rPr lang="en-US" sz="2800" dirty="0" smtClean="0">
                <a:latin typeface="+mn-lt"/>
                <a:cs typeface="Times New Roman" pitchFamily="18" charset="0"/>
              </a:rPr>
              <a:t>Raw </a:t>
            </a:r>
            <a:r>
              <a:rPr lang="en-US" sz="2800" dirty="0">
                <a:latin typeface="+mn-lt"/>
                <a:cs typeface="Times New Roman" pitchFamily="18" charset="0"/>
              </a:rPr>
              <a:t>water rate </a:t>
            </a:r>
          </a:p>
          <a:p>
            <a:pPr marL="461963" indent="-461963"/>
            <a:r>
              <a:rPr lang="en-US" sz="2800" dirty="0">
                <a:latin typeface="+mn-lt"/>
                <a:cs typeface="Times New Roman" pitchFamily="18" charset="0"/>
              </a:rPr>
              <a:t>Seasonal rate </a:t>
            </a:r>
            <a:endParaRPr lang="en-US" sz="2800" dirty="0" smtClean="0">
              <a:latin typeface="+mn-lt"/>
              <a:cs typeface="Times New Roman" pitchFamily="18" charset="0"/>
            </a:endParaRPr>
          </a:p>
          <a:p>
            <a:pPr marL="461963" indent="-461963"/>
            <a:r>
              <a:rPr lang="en-US" sz="2800" dirty="0" smtClean="0">
                <a:latin typeface="+mn-lt"/>
                <a:cs typeface="Times New Roman" pitchFamily="18" charset="0"/>
              </a:rPr>
              <a:t>Conservation Rate</a:t>
            </a:r>
            <a:endParaRPr lang="en-US" sz="2800" dirty="0">
              <a:latin typeface="+mn-lt"/>
              <a:cs typeface="Times New Roman" pitchFamily="18" charset="0"/>
            </a:endParaRPr>
          </a:p>
          <a:p>
            <a:pPr marL="461963" indent="-461963"/>
            <a:r>
              <a:rPr lang="en-US" sz="2800" dirty="0">
                <a:latin typeface="+mn-lt"/>
                <a:cs typeface="Times New Roman" pitchFamily="18" charset="0"/>
              </a:rPr>
              <a:t>Drought Surcharge rates</a:t>
            </a:r>
          </a:p>
          <a:p>
            <a:pPr marL="461963" indent="-461963"/>
            <a:endParaRPr lang="en-US" sz="2800" dirty="0">
              <a:solidFill>
                <a:srgbClr val="003399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194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199" y="436688"/>
            <a:ext cx="8542422" cy="790233"/>
          </a:xfrm>
          <a:noFill/>
          <a:ln/>
        </p:spPr>
        <p:txBody>
          <a:bodyPr/>
          <a:lstStyle/>
          <a:p>
            <a:r>
              <a:rPr lang="en-US" sz="3600" dirty="0">
                <a:latin typeface="Arial Black" pitchFamily="34" charset="0"/>
                <a:cs typeface="Times New Roman" pitchFamily="18" charset="0"/>
              </a:rPr>
              <a:t>Proposed Rate Analysis Issues</a:t>
            </a:r>
            <a:endParaRPr lang="en-US" sz="3600" b="0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Text Box 2"/>
          <p:cNvSpPr txBox="1">
            <a:spLocks noChangeArrowheads="1"/>
          </p:cNvSpPr>
          <p:nvPr/>
        </p:nvSpPr>
        <p:spPr bwMode="auto">
          <a:xfrm>
            <a:off x="152400" y="1006475"/>
            <a:ext cx="868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None/>
            </a:pPr>
            <a:r>
              <a:rPr lang="en-US" sz="2000" dirty="0">
                <a:latin typeface="+mj-lt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Wastewater </a:t>
            </a:r>
            <a:r>
              <a:rPr lang="en-US" sz="3200" dirty="0">
                <a:solidFill>
                  <a:schemeClr val="tx1"/>
                </a:solidFill>
                <a:latin typeface="+mj-lt"/>
                <a:cs typeface="Arial" charset="0"/>
              </a:rPr>
              <a:t>Issues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763000" cy="4648200"/>
          </a:xfrm>
        </p:spPr>
        <p:txBody>
          <a:bodyPr/>
          <a:lstStyle/>
          <a:p>
            <a:pPr marL="461963" indent="-461963"/>
            <a:r>
              <a:rPr lang="en-US" sz="2800" dirty="0">
                <a:latin typeface="+mn-lt"/>
                <a:cs typeface="Arial" charset="0"/>
              </a:rPr>
              <a:t>Winter average</a:t>
            </a:r>
            <a:r>
              <a:rPr lang="en-US" sz="2800" dirty="0">
                <a:latin typeface="+mn-lt"/>
                <a:cs typeface="Times New Roman" pitchFamily="18" charset="0"/>
              </a:rPr>
              <a:t> </a:t>
            </a:r>
          </a:p>
          <a:p>
            <a:pPr marL="461963" indent="-461963"/>
            <a:r>
              <a:rPr lang="en-US" sz="2800" dirty="0">
                <a:latin typeface="+mn-lt"/>
                <a:cs typeface="Times New Roman" pitchFamily="18" charset="0"/>
              </a:rPr>
              <a:t>Surcharges </a:t>
            </a:r>
          </a:p>
          <a:p>
            <a:pPr marL="974725" lvl="1"/>
            <a:r>
              <a:rPr lang="en-US" sz="2400" dirty="0" smtClean="0">
                <a:latin typeface="+mn-lt"/>
                <a:cs typeface="Arial" charset="0"/>
              </a:rPr>
              <a:t>Total Suspended Solids (TSS) / Biochemical Oxygen Demand (BOD)</a:t>
            </a:r>
            <a:endParaRPr lang="en-US" sz="2400" dirty="0">
              <a:latin typeface="+mn-lt"/>
              <a:cs typeface="Arial" charset="0"/>
            </a:endParaRPr>
          </a:p>
          <a:p>
            <a:pPr marL="974725" lvl="1"/>
            <a:r>
              <a:rPr lang="en-US" sz="2400" dirty="0">
                <a:latin typeface="+mn-lt"/>
                <a:cs typeface="Times New Roman" pitchFamily="18" charset="0"/>
              </a:rPr>
              <a:t>Fats / Oils / </a:t>
            </a:r>
            <a:r>
              <a:rPr lang="en-US" sz="2400" dirty="0" smtClean="0">
                <a:latin typeface="+mn-lt"/>
                <a:cs typeface="Times New Roman" pitchFamily="18" charset="0"/>
              </a:rPr>
              <a:t>Grease</a:t>
            </a:r>
          </a:p>
          <a:p>
            <a:pPr marL="574675"/>
            <a:r>
              <a:rPr lang="en-US" sz="2800" dirty="0" smtClean="0">
                <a:latin typeface="+mn-lt"/>
                <a:cs typeface="Times New Roman" pitchFamily="18" charset="0"/>
              </a:rPr>
              <a:t>Waste Hauling</a:t>
            </a:r>
          </a:p>
          <a:p>
            <a:pPr marL="574675"/>
            <a:r>
              <a:rPr lang="en-US" sz="2800" dirty="0" err="1" smtClean="0">
                <a:latin typeface="+mn-lt"/>
                <a:cs typeface="Times New Roman" pitchFamily="18" charset="0"/>
              </a:rPr>
              <a:t>SSO</a:t>
            </a:r>
            <a:r>
              <a:rPr lang="en-US" sz="2800" dirty="0" smtClean="0">
                <a:latin typeface="+mn-lt"/>
                <a:cs typeface="Times New Roman" pitchFamily="18" charset="0"/>
              </a:rPr>
              <a:t> Funding</a:t>
            </a:r>
          </a:p>
          <a:p>
            <a:pPr marL="574675"/>
            <a:endParaRPr lang="en-US" dirty="0">
              <a:solidFill>
                <a:srgbClr val="003399"/>
              </a:solidFill>
              <a:latin typeface="+mn-lt"/>
              <a:cs typeface="Arial" charset="0"/>
            </a:endParaRPr>
          </a:p>
          <a:p>
            <a:pPr marL="461963" indent="-461963"/>
            <a:endParaRPr lang="en-US" sz="2800" dirty="0">
              <a:solidFill>
                <a:srgbClr val="003399"/>
              </a:solidFill>
              <a:latin typeface="+mn-lt"/>
              <a:cs typeface="Times New Roman" pitchFamily="18" charset="0"/>
            </a:endParaRPr>
          </a:p>
          <a:p>
            <a:pPr marL="461963" indent="-461963"/>
            <a:endParaRPr lang="en-US" dirty="0">
              <a:solidFill>
                <a:srgbClr val="003399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205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199" y="274638"/>
            <a:ext cx="8542422" cy="732359"/>
          </a:xfrm>
          <a:noFill/>
          <a:ln/>
        </p:spPr>
        <p:txBody>
          <a:bodyPr/>
          <a:lstStyle/>
          <a:p>
            <a:r>
              <a:rPr lang="en-US" sz="3600" dirty="0">
                <a:latin typeface="Arial Black" pitchFamily="34" charset="0"/>
                <a:cs typeface="Times New Roman" pitchFamily="18" charset="0"/>
              </a:rPr>
              <a:t>Proposed Rate Analysis Issues</a:t>
            </a:r>
            <a:endParaRPr lang="en-US" sz="3600" b="0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Text Box 2"/>
          <p:cNvSpPr txBox="1">
            <a:spLocks noChangeArrowheads="1"/>
          </p:cNvSpPr>
          <p:nvPr/>
        </p:nvSpPr>
        <p:spPr bwMode="auto">
          <a:xfrm>
            <a:off x="152400" y="1006475"/>
            <a:ext cx="868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None/>
            </a:pPr>
            <a:r>
              <a:rPr lang="en-US" sz="2000" dirty="0">
                <a:latin typeface="+mj-lt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Water Supply </a:t>
            </a:r>
            <a:r>
              <a:rPr lang="en-US" sz="3200" dirty="0">
                <a:solidFill>
                  <a:schemeClr val="tx1"/>
                </a:solidFill>
                <a:latin typeface="+mj-lt"/>
                <a:cs typeface="Arial" charset="0"/>
              </a:rPr>
              <a:t>Issues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763000" cy="4648200"/>
          </a:xfrm>
        </p:spPr>
        <p:txBody>
          <a:bodyPr/>
          <a:lstStyle/>
          <a:p>
            <a:pPr marL="461963" indent="-461963"/>
            <a:r>
              <a:rPr lang="en-US" sz="2800" dirty="0" smtClean="0">
                <a:latin typeface="+mn-lt"/>
                <a:cs typeface="Times New Roman" pitchFamily="18" charset="0"/>
              </a:rPr>
              <a:t>Conservation </a:t>
            </a:r>
            <a:r>
              <a:rPr lang="en-US" sz="2800" dirty="0">
                <a:latin typeface="+mn-lt"/>
                <a:cs typeface="Times New Roman" pitchFamily="18" charset="0"/>
              </a:rPr>
              <a:t>rate </a:t>
            </a:r>
          </a:p>
          <a:p>
            <a:pPr marL="461963" indent="-461963"/>
            <a:r>
              <a:rPr lang="en-US" sz="2800" dirty="0">
                <a:latin typeface="+mn-lt"/>
                <a:cs typeface="Times New Roman" pitchFamily="18" charset="0"/>
              </a:rPr>
              <a:t>Recycle rate </a:t>
            </a:r>
          </a:p>
          <a:p>
            <a:pPr marL="461963" indent="-461963"/>
            <a:r>
              <a:rPr lang="en-US" sz="2800" dirty="0" smtClean="0">
                <a:latin typeface="+mn-lt"/>
                <a:cs typeface="Times New Roman" pitchFamily="18" charset="0"/>
              </a:rPr>
              <a:t>Water Management Plan Funding</a:t>
            </a:r>
            <a:endParaRPr lang="en-US" sz="2800" dirty="0">
              <a:latin typeface="+mn-lt"/>
              <a:cs typeface="Times New Roman" pitchFamily="18" charset="0"/>
            </a:endParaRPr>
          </a:p>
          <a:p>
            <a:pPr marL="461963" indent="-461963"/>
            <a:endParaRPr lang="en-US" sz="2800" dirty="0">
              <a:solidFill>
                <a:srgbClr val="003399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199" y="274638"/>
            <a:ext cx="8542422" cy="778658"/>
          </a:xfrm>
          <a:noFill/>
          <a:ln/>
        </p:spPr>
        <p:txBody>
          <a:bodyPr/>
          <a:lstStyle/>
          <a:p>
            <a:r>
              <a:rPr lang="en-US" sz="3600" dirty="0">
                <a:latin typeface="Arial Black" pitchFamily="34" charset="0"/>
                <a:cs typeface="Times New Roman" pitchFamily="18" charset="0"/>
              </a:rPr>
              <a:t>Proposed Rate Analysis Issues</a:t>
            </a:r>
            <a:endParaRPr lang="en-US" sz="3600" b="0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77319" y="274638"/>
            <a:ext cx="8542422" cy="675204"/>
          </a:xfrm>
        </p:spPr>
        <p:txBody>
          <a:bodyPr/>
          <a:lstStyle/>
          <a:p>
            <a:r>
              <a:rPr lang="en-US" sz="3200" dirty="0" smtClean="0">
                <a:latin typeface="Arial Black" pitchFamily="34" charset="0"/>
                <a:cs typeface="Times New Roman" pitchFamily="18" charset="0"/>
              </a:rPr>
              <a:t>Rate Structure Design Objectives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72190" y="1465289"/>
            <a:ext cx="8229600" cy="4650698"/>
          </a:xfrm>
        </p:spPr>
        <p:txBody>
          <a:bodyPr/>
          <a:lstStyle/>
          <a:p>
            <a:pPr marL="55563" indent="-55563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en-US" sz="2800" dirty="0" smtClean="0">
                <a:latin typeface="+mj-lt"/>
                <a:cs typeface="Times New Roman" pitchFamily="18" charset="0"/>
              </a:rPr>
              <a:t>Rate structure design objectives include:</a:t>
            </a:r>
          </a:p>
          <a:p>
            <a:pPr marL="917575" lvl="1">
              <a:lnSpc>
                <a:spcPct val="4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+mj-lt"/>
                <a:cs typeface="Times New Roman" pitchFamily="18" charset="0"/>
              </a:rPr>
              <a:t>Cost of service recovery</a:t>
            </a:r>
          </a:p>
          <a:p>
            <a:pPr marL="917575" lvl="1">
              <a:lnSpc>
                <a:spcPct val="4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+mj-lt"/>
                <a:cs typeface="Times New Roman" pitchFamily="18" charset="0"/>
              </a:rPr>
              <a:t>Minimizing customer impact</a:t>
            </a:r>
          </a:p>
          <a:p>
            <a:pPr marL="917575" lvl="1">
              <a:lnSpc>
                <a:spcPct val="4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+mj-lt"/>
                <a:cs typeface="Times New Roman" pitchFamily="18" charset="0"/>
              </a:rPr>
              <a:t>Legality</a:t>
            </a:r>
          </a:p>
          <a:p>
            <a:pPr marL="917575" lvl="1">
              <a:lnSpc>
                <a:spcPct val="4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+mj-lt"/>
                <a:cs typeface="Times New Roman" pitchFamily="18" charset="0"/>
              </a:rPr>
              <a:t>Consumption/Demand management</a:t>
            </a:r>
          </a:p>
          <a:p>
            <a:pPr marL="917575" lvl="1">
              <a:lnSpc>
                <a:spcPct val="4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+mj-lt"/>
                <a:cs typeface="Times New Roman" pitchFamily="18" charset="0"/>
              </a:rPr>
              <a:t>Rate Stability</a:t>
            </a:r>
          </a:p>
          <a:p>
            <a:pPr marL="917575" lvl="1">
              <a:lnSpc>
                <a:spcPct val="4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+mj-lt"/>
                <a:cs typeface="Times New Roman" pitchFamily="18" charset="0"/>
              </a:rPr>
              <a:t>Revenue Stability</a:t>
            </a:r>
          </a:p>
          <a:p>
            <a:pPr marL="917575" lvl="1">
              <a:lnSpc>
                <a:spcPct val="4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+mj-lt"/>
                <a:cs typeface="Times New Roman" pitchFamily="18" charset="0"/>
              </a:rPr>
              <a:t>Ease to understand</a:t>
            </a:r>
          </a:p>
          <a:p>
            <a:pPr marL="917575" lvl="1">
              <a:lnSpc>
                <a:spcPct val="4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+mj-lt"/>
                <a:cs typeface="Times New Roman" pitchFamily="18" charset="0"/>
              </a:rPr>
              <a:t>Ease to update</a:t>
            </a:r>
          </a:p>
          <a:p>
            <a:pPr marL="917575" lvl="1">
              <a:lnSpc>
                <a:spcPct val="4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+mj-lt"/>
                <a:cs typeface="Times New Roman" pitchFamily="18" charset="0"/>
              </a:rPr>
              <a:t>Ease to implementation</a:t>
            </a:r>
          </a:p>
          <a:p>
            <a:pPr marL="917575" lvl="1">
              <a:lnSpc>
                <a:spcPct val="4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+mj-lt"/>
                <a:cs typeface="Times New Roman" pitchFamily="18" charset="0"/>
              </a:rPr>
              <a:t>Affordability to disadvantaged customer</a:t>
            </a:r>
            <a:endParaRPr lang="en-US" dirty="0">
              <a:latin typeface="+mj-lt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 smtClean="0"/>
              <a:t>To be ranked by the City Council, SAWS Board and the </a:t>
            </a:r>
            <a:r>
              <a:rPr lang="en-US" dirty="0" err="1" smtClean="0"/>
              <a:t>RAC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Schedule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367" y="1309836"/>
            <a:ext cx="8686800" cy="4686229"/>
          </a:xfrm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2514600" algn="l"/>
                <a:tab pos="4114800" algn="l"/>
                <a:tab pos="7264400" algn="r"/>
              </a:tabLst>
            </a:pPr>
            <a:r>
              <a:rPr lang="en-US" sz="2800" dirty="0" smtClean="0"/>
              <a:t>Written questions from potential proposers due  </a:t>
            </a:r>
            <a:r>
              <a:rPr lang="en-US" sz="2000" dirty="0" smtClean="0"/>
              <a:t>- 8 Jul 2013</a:t>
            </a:r>
          </a:p>
          <a:p>
            <a:pPr marL="228600" indent="-22860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2514600" algn="l"/>
                <a:tab pos="4114800" algn="l"/>
                <a:tab pos="7264400" algn="r"/>
              </a:tabLst>
            </a:pPr>
            <a:r>
              <a:rPr lang="en-US" sz="2800" dirty="0" smtClean="0"/>
              <a:t>Answers to questions posted on SAWS website </a:t>
            </a:r>
            <a:r>
              <a:rPr lang="en-US" sz="2000" dirty="0" smtClean="0"/>
              <a:t>– 15 Jul 2013</a:t>
            </a:r>
          </a:p>
          <a:p>
            <a:pPr marL="228600" indent="-22860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2514600" algn="l"/>
                <a:tab pos="4114800" algn="l"/>
                <a:tab pos="7264400" algn="r"/>
              </a:tabLst>
            </a:pPr>
            <a:r>
              <a:rPr lang="en-US" sz="2800" dirty="0" smtClean="0"/>
              <a:t>RFP Responses due </a:t>
            </a:r>
            <a:r>
              <a:rPr lang="en-US" sz="2000" dirty="0" smtClean="0"/>
              <a:t>– 24 Jul 2013</a:t>
            </a:r>
          </a:p>
          <a:p>
            <a:pPr marL="228600" indent="-22860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2514600" algn="l"/>
                <a:tab pos="4114800" algn="l"/>
                <a:tab pos="7264400" algn="r"/>
              </a:tabLst>
            </a:pPr>
            <a:r>
              <a:rPr lang="en-US" sz="2800" dirty="0" smtClean="0"/>
              <a:t>SAWS Board appoints RAC Members </a:t>
            </a:r>
            <a:r>
              <a:rPr lang="en-US" sz="2000" dirty="0" smtClean="0"/>
              <a:t>– Aug 2013</a:t>
            </a:r>
          </a:p>
          <a:p>
            <a:pPr marL="228600" indent="-22860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2514600" algn="l"/>
                <a:tab pos="4114800" algn="l"/>
                <a:tab pos="7264400" algn="r"/>
              </a:tabLst>
            </a:pPr>
            <a:r>
              <a:rPr lang="en-US" sz="2800" dirty="0" smtClean="0"/>
              <a:t>Selection process for Rate Consultant </a:t>
            </a:r>
            <a:r>
              <a:rPr lang="en-US" sz="2000" dirty="0" smtClean="0"/>
              <a:t>– Aug/Sep 2013</a:t>
            </a:r>
          </a:p>
          <a:p>
            <a:pPr marL="228600" indent="-22860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2514600" algn="l"/>
                <a:tab pos="4114800" algn="l"/>
                <a:tab pos="7264400" algn="r"/>
              </a:tabLst>
            </a:pPr>
            <a:r>
              <a:rPr lang="en-US" sz="2800" dirty="0" smtClean="0"/>
              <a:t>Board selects Rate Consultant  </a:t>
            </a:r>
            <a:r>
              <a:rPr lang="en-US" sz="2000" dirty="0" smtClean="0"/>
              <a:t>– Nov 2013</a:t>
            </a:r>
          </a:p>
          <a:p>
            <a:pPr marL="228600" indent="-22860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2514600" algn="l"/>
                <a:tab pos="4114800" algn="l"/>
                <a:tab pos="7264400" algn="r"/>
              </a:tabLst>
            </a:pPr>
            <a:r>
              <a:rPr lang="en-US" sz="2800" dirty="0" smtClean="0"/>
              <a:t>Orientation meetings with Consultant </a:t>
            </a:r>
            <a:r>
              <a:rPr lang="en-US" sz="2000" dirty="0" smtClean="0"/>
              <a:t>– Nov 2013</a:t>
            </a:r>
          </a:p>
          <a:p>
            <a:pPr marL="228600" indent="-22860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2514600" algn="l"/>
                <a:tab pos="4114800" algn="l"/>
                <a:tab pos="7264400" algn="r"/>
              </a:tabLst>
            </a:pPr>
            <a:r>
              <a:rPr lang="en-US" sz="2800" dirty="0" smtClean="0"/>
              <a:t>Consultant meets with RAC for first time – </a:t>
            </a:r>
            <a:r>
              <a:rPr lang="en-US" sz="2000" dirty="0" smtClean="0"/>
              <a:t>Dec 2013</a:t>
            </a:r>
          </a:p>
          <a:p>
            <a:pPr marL="228600" indent="-22860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2514600" algn="l"/>
                <a:tab pos="4114800" algn="l"/>
                <a:tab pos="7264400" algn="r"/>
              </a:tabLst>
            </a:pPr>
            <a:endParaRPr lang="en-US" sz="2000" dirty="0" smtClean="0"/>
          </a:p>
          <a:p>
            <a:pPr marL="228600" indent="-22860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tabLst>
                <a:tab pos="2514600" algn="l"/>
                <a:tab pos="4114800" algn="l"/>
                <a:tab pos="7264400" algn="r"/>
              </a:tabLst>
            </a:pPr>
            <a:endParaRPr lang="en-US" sz="2000" dirty="0" smtClean="0"/>
          </a:p>
          <a:p>
            <a:endParaRPr lang="en-US" sz="2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>
          <a:xfrm>
            <a:off x="457200" y="822460"/>
            <a:ext cx="8363666" cy="465794"/>
          </a:xfrm>
        </p:spPr>
        <p:txBody>
          <a:bodyPr/>
          <a:lstStyle/>
          <a:p>
            <a:r>
              <a:rPr lang="en-US" dirty="0" smtClean="0"/>
              <a:t>Tentative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BEDC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 title slide">
  <a:themeElements>
    <a:clrScheme name="Office">
      <a:dk1>
        <a:sysClr val="windowText" lastClr="000000"/>
      </a:dk1>
      <a:lt1>
        <a:sysClr val="window" lastClr="FBEDC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36780</TotalTime>
  <Words>468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1_Custom Design</vt:lpstr>
      <vt:lpstr>1 title slide</vt:lpstr>
      <vt:lpstr>PowerPoint Presentation</vt:lpstr>
      <vt:lpstr>Purpose</vt:lpstr>
      <vt:lpstr>Rate Advisory Committee(RAC)</vt:lpstr>
      <vt:lpstr>Proposed Rate Analysis  </vt:lpstr>
      <vt:lpstr>Proposed Rate Analysis Issues</vt:lpstr>
      <vt:lpstr>Proposed Rate Analysis Issues</vt:lpstr>
      <vt:lpstr>Proposed Rate Analysis Issues</vt:lpstr>
      <vt:lpstr>Rate Structure Design Objectives</vt:lpstr>
      <vt:lpstr>Schedule</vt:lpstr>
      <vt:lpstr>Schedule – cont.</vt:lpstr>
      <vt:lpstr>PowerPoint Presentation</vt:lpstr>
    </vt:vector>
  </TitlesOfParts>
  <Company>saws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Refreshing Idea</dc:title>
  <dc:creator>saws</dc:creator>
  <cp:lastModifiedBy>Louis A. Lendman</cp:lastModifiedBy>
  <cp:revision>822</cp:revision>
  <dcterms:created xsi:type="dcterms:W3CDTF">2008-09-29T20:12:12Z</dcterms:created>
  <dcterms:modified xsi:type="dcterms:W3CDTF">2013-06-28T19:37:04Z</dcterms:modified>
</cp:coreProperties>
</file>